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e734c18b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e734c18b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Build unit test / Build a full unit test coverage /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e734c18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e734c18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Identify an anomaly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e734c18b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e734c18b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de donnees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e734c18b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e734c18b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Produce fast code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af60faf6b53bc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af60faf6b53bc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C4043"/>
                </a:solidFill>
                <a:highlight>
                  <a:srgbClr val="FFFFFF"/>
                </a:highlight>
                <a:latin typeface="Roboto"/>
                <a:ea typeface="Roboto"/>
                <a:cs typeface="Roboto"/>
                <a:sym typeface="Roboto"/>
              </a:rPr>
              <a:t>-&gt; Parler de l'env custom de lambda en utilisant un Dockerfile</a:t>
            </a:r>
            <a:endParaRPr b="1">
              <a:solidFill>
                <a:srgbClr val="595959"/>
              </a:solidFill>
              <a:latin typeface="Lato"/>
              <a:ea typeface="Lato"/>
              <a:cs typeface="Lato"/>
              <a:sym typeface="Lato"/>
            </a:endParaRPr>
          </a:p>
          <a:p>
            <a:pPr indent="0" lvl="0" marL="0" rtl="0" algn="l">
              <a:lnSpc>
                <a:spcPct val="115000"/>
              </a:lnSpc>
              <a:spcBef>
                <a:spcPts val="0"/>
              </a:spcBef>
              <a:spcAft>
                <a:spcPts val="0"/>
              </a:spcAft>
              <a:buNone/>
            </a:pPr>
            <a:r>
              <a:rPr b="1" lang="en-GB">
                <a:solidFill>
                  <a:srgbClr val="595959"/>
                </a:solidFill>
                <a:latin typeface="Lato"/>
                <a:ea typeface="Lato"/>
                <a:cs typeface="Lato"/>
                <a:sym typeface="Lato"/>
              </a:rPr>
              <a:t>But initialement prévu:</a:t>
            </a:r>
            <a:endParaRPr>
              <a:solidFill>
                <a:srgbClr val="595959"/>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GB">
                <a:solidFill>
                  <a:srgbClr val="595959"/>
                </a:solidFill>
                <a:latin typeface="Lato"/>
                <a:ea typeface="Lato"/>
                <a:cs typeface="Lato"/>
                <a:sym typeface="Lato"/>
              </a:rPr>
              <a:t>Générer un container sur la base de la technologie utilisé par le projet et d’un gestionnaire de paquets approprié.</a:t>
            </a:r>
            <a:endParaRPr>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b="1" lang="en-GB">
                <a:solidFill>
                  <a:srgbClr val="595959"/>
                </a:solidFill>
                <a:latin typeface="Lato"/>
                <a:ea typeface="Lato"/>
                <a:cs typeface="Lato"/>
                <a:sym typeface="Lato"/>
              </a:rPr>
              <a:t>Technique utilisée après test:</a:t>
            </a:r>
            <a:endParaRPr b="1">
              <a:solidFill>
                <a:srgbClr val="595959"/>
              </a:solidFill>
              <a:latin typeface="Lato"/>
              <a:ea typeface="Lato"/>
              <a:cs typeface="Lato"/>
              <a:sym typeface="Lato"/>
            </a:endParaRPr>
          </a:p>
          <a:p>
            <a:pPr indent="0" lvl="0" marL="0" rtl="0" algn="l">
              <a:lnSpc>
                <a:spcPct val="115000"/>
              </a:lnSpc>
              <a:spcBef>
                <a:spcPts val="0"/>
              </a:spcBef>
              <a:spcAft>
                <a:spcPts val="1600"/>
              </a:spcAft>
              <a:buClr>
                <a:schemeClr val="dk1"/>
              </a:buClr>
              <a:buSzPts val="1100"/>
              <a:buFont typeface="Arial"/>
              <a:buNone/>
            </a:pPr>
            <a:r>
              <a:rPr lang="en-GB">
                <a:solidFill>
                  <a:srgbClr val="595959"/>
                </a:solidFill>
                <a:latin typeface="Lato"/>
                <a:ea typeface="Lato"/>
                <a:cs typeface="Lato"/>
                <a:sym typeface="Lato"/>
              </a:rPr>
              <a:t>Lorsque l’API appel le service (Lambda), un 2ème lambda est créé avec le runtime voulu par le client, les fichiers de l’app client y sont uploadés.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af60faf6b53bc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aaf60faf6b53bc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solidFill>
                  <a:srgbClr val="595959"/>
                </a:solidFill>
                <a:latin typeface="Lato"/>
                <a:ea typeface="Lato"/>
                <a:cs typeface="Lato"/>
                <a:sym typeface="Lato"/>
              </a:rPr>
              <a:t>But initialement prévu</a:t>
            </a:r>
            <a:r>
              <a:rPr lang="en-GB">
                <a:solidFill>
                  <a:srgbClr val="595959"/>
                </a:solidFill>
                <a:latin typeface="Lato"/>
                <a:ea typeface="Lato"/>
                <a:cs typeface="Lato"/>
                <a:sym typeface="Lato"/>
              </a:rPr>
              <a:t>:</a:t>
            </a:r>
            <a:endParaRPr>
              <a:solidFill>
                <a:srgbClr val="595959"/>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GB">
                <a:solidFill>
                  <a:srgbClr val="595959"/>
                </a:solidFill>
                <a:latin typeface="Lato"/>
                <a:ea typeface="Lato"/>
                <a:cs typeface="Lato"/>
                <a:sym typeface="Lato"/>
              </a:rPr>
              <a:t>Créer un container depuis l’image Docker et build le projet client dans un volume.</a:t>
            </a:r>
            <a:endParaRPr>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b="1" lang="en-GB">
                <a:solidFill>
                  <a:srgbClr val="595959"/>
                </a:solidFill>
                <a:latin typeface="Lato"/>
                <a:ea typeface="Lato"/>
                <a:cs typeface="Lato"/>
                <a:sym typeface="Lato"/>
              </a:rPr>
              <a:t>Technique utilisée après test:</a:t>
            </a:r>
            <a:endParaRPr b="1">
              <a:solidFill>
                <a:srgbClr val="595959"/>
              </a:solidFill>
              <a:latin typeface="Lato"/>
              <a:ea typeface="Lato"/>
              <a:cs typeface="Lato"/>
              <a:sym typeface="Lato"/>
            </a:endParaRPr>
          </a:p>
          <a:p>
            <a:pPr indent="0" lvl="0" marL="0" rtl="0" algn="l">
              <a:lnSpc>
                <a:spcPct val="115000"/>
              </a:lnSpc>
              <a:spcBef>
                <a:spcPts val="0"/>
              </a:spcBef>
              <a:spcAft>
                <a:spcPts val="1600"/>
              </a:spcAft>
              <a:buClr>
                <a:schemeClr val="dk1"/>
              </a:buClr>
              <a:buSzPts val="1100"/>
              <a:buFont typeface="Arial"/>
              <a:buNone/>
            </a:pPr>
            <a:r>
              <a:rPr lang="en-GB">
                <a:solidFill>
                  <a:srgbClr val="595959"/>
                </a:solidFill>
                <a:latin typeface="Lato"/>
                <a:ea typeface="Lato"/>
                <a:cs typeface="Lato"/>
                <a:sym typeface="Lato"/>
              </a:rPr>
              <a:t>Création d’un Lambda à la volé sur le modèle des runtimes AWS pour build le projet.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02781720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02781720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solidFill>
                  <a:srgbClr val="595959"/>
                </a:solidFill>
                <a:latin typeface="Lato"/>
                <a:ea typeface="Lato"/>
                <a:cs typeface="Lato"/>
                <a:sym typeface="Lato"/>
              </a:rPr>
              <a:t>But initial</a:t>
            </a:r>
            <a:r>
              <a:rPr lang="en-GB">
                <a:solidFill>
                  <a:srgbClr val="595959"/>
                </a:solidFill>
                <a:latin typeface="Lato"/>
                <a:ea typeface="Lato"/>
                <a:cs typeface="Lato"/>
                <a:sym typeface="Lato"/>
              </a:rPr>
              <a:t>:</a:t>
            </a:r>
            <a:endParaRPr b="1">
              <a:solidFill>
                <a:srgbClr val="595959"/>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GB">
                <a:solidFill>
                  <a:srgbClr val="595959"/>
                </a:solidFill>
                <a:latin typeface="Lato"/>
                <a:ea typeface="Lato"/>
                <a:cs typeface="Lato"/>
                <a:sym typeface="Lato"/>
              </a:rPr>
              <a:t>Uploader le build depuis le volume docker sur le S3 via un shell script.</a:t>
            </a:r>
            <a:endParaRPr>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b="1" lang="en-GB">
                <a:solidFill>
                  <a:srgbClr val="595959"/>
                </a:solidFill>
                <a:latin typeface="Lato"/>
                <a:ea typeface="Lato"/>
                <a:cs typeface="Lato"/>
                <a:sym typeface="Lato"/>
              </a:rPr>
              <a:t>Technique retenue:</a:t>
            </a:r>
            <a:endParaRPr b="1">
              <a:solidFill>
                <a:srgbClr val="595959"/>
              </a:solidFill>
              <a:latin typeface="Lato"/>
              <a:ea typeface="Lato"/>
              <a:cs typeface="Lato"/>
              <a:sym typeface="Lato"/>
            </a:endParaRPr>
          </a:p>
          <a:p>
            <a:pPr indent="0" lvl="0" marL="0" rtl="0" algn="l">
              <a:lnSpc>
                <a:spcPct val="115000"/>
              </a:lnSpc>
              <a:spcBef>
                <a:spcPts val="0"/>
              </a:spcBef>
              <a:spcAft>
                <a:spcPts val="1600"/>
              </a:spcAft>
              <a:buClr>
                <a:schemeClr val="dk1"/>
              </a:buClr>
              <a:buSzPts val="1100"/>
              <a:buFont typeface="Arial"/>
              <a:buNone/>
            </a:pPr>
            <a:r>
              <a:rPr lang="en-GB">
                <a:solidFill>
                  <a:srgbClr val="595959"/>
                </a:solidFill>
                <a:latin typeface="Lato"/>
                <a:ea typeface="Lato"/>
                <a:cs typeface="Lato"/>
                <a:sym typeface="Lato"/>
              </a:rPr>
              <a:t>Uploader le build depuis le Lambda via un shell script.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Prés utilisation de figma / brainstorming et maquettage en groupe</a:t>
            </a:r>
            <a:endParaRPr/>
          </a:p>
          <a:p>
            <a:pPr indent="0" lvl="0" marL="0" rtl="0" algn="l">
              <a:spcBef>
                <a:spcPts val="0"/>
              </a:spcBef>
              <a:spcAft>
                <a:spcPts val="0"/>
              </a:spcAft>
              <a:buNone/>
            </a:pPr>
            <a:r>
              <a:rPr lang="en-GB">
                <a:solidFill>
                  <a:schemeClr val="dk1"/>
                </a:solidFill>
              </a:rPr>
              <a:t>Inspiration d’autres sites vitrines pour gérer la structure du notre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Présentation brève/accessible des principes + du produit tout en guidant les visiteurs vers notre doc ou notre dashboard (“boutique”)</a:t>
            </a:r>
            <a:br>
              <a:rPr lang="en-GB">
                <a:solidFill>
                  <a:schemeClr val="dk1"/>
                </a:solidFill>
              </a:rPr>
            </a:br>
            <a:r>
              <a:rPr lang="en-GB">
                <a:solidFill>
                  <a:schemeClr val="dk1"/>
                </a:solidFill>
              </a:rPr>
              <a:t>Utilisation d’Hugo, un framework léger adapté aux sites statiques / peut être visité en JS free (réflexion quant au profil des potentiels consommateurs / utilisateurs intéressés par le décentralisé)</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e734c18b6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e734c18b6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e734c18b6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e734c18b6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e734c18b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e734c18b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e734c18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de734c18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Cross-platforme (Windows, Linux, IOS) package avec Pypi installation avec PIP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e734c18b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e734c18b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pour but de faciliter l’integration de nouveau developeurs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e734c18b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e734c18b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e734c18b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e734c18b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e734c18b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e734c18b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Organize a code in logical entities / Utilize an application development framework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e734c18b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e734c18b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Kanban automatique liee aux issues | code review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e734c18b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e734c18b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Docker connecte plusieurs containers, d</a:t>
            </a:r>
            <a:r>
              <a:rPr lang="en-GB">
                <a:solidFill>
                  <a:schemeClr val="dk1"/>
                </a:solidFill>
              </a:rPr>
              <a:t>eploy automatique et rapide avec (Heroku)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7.jpg"/><Relationship Id="rId4" Type="http://schemas.openxmlformats.org/officeDocument/2006/relationships/image" Target="../media/image22.jp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2.jp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5.jpg"/><Relationship Id="rId5"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DHost</a:t>
            </a:r>
            <a:endParaRPr/>
          </a:p>
        </p:txBody>
      </p:sp>
      <p:sp>
        <p:nvSpPr>
          <p:cNvPr id="177" name="Google Shape;177;p18"/>
          <p:cNvSpPr txBox="1"/>
          <p:nvPr>
            <p:ph idx="1" type="subTitle"/>
          </p:nvPr>
        </p:nvSpPr>
        <p:spPr>
          <a:xfrm>
            <a:off x="694913" y="2138697"/>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Decentralize your website</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Coverage</a:t>
            </a:r>
            <a:endParaRPr/>
          </a:p>
        </p:txBody>
      </p:sp>
      <p:sp>
        <p:nvSpPr>
          <p:cNvPr id="284" name="Google Shape;284;p27"/>
          <p:cNvSpPr txBox="1"/>
          <p:nvPr>
            <p:ph idx="1" type="body"/>
          </p:nvPr>
        </p:nvSpPr>
        <p:spPr>
          <a:xfrm>
            <a:off x="730000" y="2294775"/>
            <a:ext cx="2971800" cy="8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Coverage entier de l’API et serveur d’OAuth.</a:t>
            </a:r>
            <a:endParaRPr sz="1100"/>
          </a:p>
          <a:p>
            <a:pPr indent="0" lvl="0" marL="0" rtl="0" algn="l">
              <a:spcBef>
                <a:spcPts val="1600"/>
              </a:spcBef>
              <a:spcAft>
                <a:spcPts val="1600"/>
              </a:spcAft>
              <a:buNone/>
            </a:pPr>
            <a:r>
              <a:rPr lang="en-GB" sz="1100"/>
              <a:t>Objectif: </a:t>
            </a:r>
            <a:r>
              <a:rPr b="1" lang="en-GB" sz="1100"/>
              <a:t>100% de coverage</a:t>
            </a:r>
            <a:endParaRPr b="1" sz="1100"/>
          </a:p>
        </p:txBody>
      </p:sp>
      <p:pic>
        <p:nvPicPr>
          <p:cNvPr id="285" name="Google Shape;285;p27"/>
          <p:cNvPicPr preferRelativeResize="0"/>
          <p:nvPr/>
        </p:nvPicPr>
        <p:blipFill>
          <a:blip r:embed="rId3">
            <a:alphaModFix/>
          </a:blip>
          <a:stretch>
            <a:fillRect/>
          </a:stretch>
        </p:blipFill>
        <p:spPr>
          <a:xfrm>
            <a:off x="4054789" y="3"/>
            <a:ext cx="4832738"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Sentry</a:t>
            </a:r>
            <a:endParaRPr/>
          </a:p>
        </p:txBody>
      </p:sp>
      <p:sp>
        <p:nvSpPr>
          <p:cNvPr id="291" name="Google Shape;291;p28"/>
          <p:cNvSpPr txBox="1"/>
          <p:nvPr>
            <p:ph idx="1" type="body"/>
          </p:nvPr>
        </p:nvSpPr>
        <p:spPr>
          <a:xfrm>
            <a:off x="2578975" y="1421350"/>
            <a:ext cx="46650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Recuperation des logs, des erreurs et performances des applications.</a:t>
            </a:r>
            <a:endParaRPr sz="1100"/>
          </a:p>
        </p:txBody>
      </p:sp>
      <p:pic>
        <p:nvPicPr>
          <p:cNvPr id="292" name="Google Shape;292;p28"/>
          <p:cNvPicPr preferRelativeResize="0"/>
          <p:nvPr/>
        </p:nvPicPr>
        <p:blipFill>
          <a:blip r:embed="rId3">
            <a:alphaModFix/>
          </a:blip>
          <a:stretch>
            <a:fillRect/>
          </a:stretch>
        </p:blipFill>
        <p:spPr>
          <a:xfrm>
            <a:off x="2218125" y="1947850"/>
            <a:ext cx="5850077" cy="2599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API</a:t>
            </a:r>
            <a:endParaRPr/>
          </a:p>
          <a:p>
            <a:pPr indent="0" lvl="0" marL="0" rtl="0" algn="l">
              <a:spcBef>
                <a:spcPts val="0"/>
              </a:spcBef>
              <a:spcAft>
                <a:spcPts val="0"/>
              </a:spcAft>
              <a:buNone/>
            </a:pPr>
            <a:r>
              <a:rPr b="0" lang="en-GB"/>
              <a:t>01</a:t>
            </a:r>
            <a:endParaRPr b="0"/>
          </a:p>
        </p:txBody>
      </p:sp>
      <p:sp>
        <p:nvSpPr>
          <p:cNvPr id="298" name="Google Shape;298;p29"/>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API REST avec </a:t>
            </a:r>
            <a:r>
              <a:rPr lang="en-GB" sz="1100"/>
              <a:t>authentification</a:t>
            </a:r>
            <a:r>
              <a:rPr lang="en-GB" sz="1100"/>
              <a:t> OAuth2, stockage sur AWS</a:t>
            </a:r>
            <a:endParaRPr sz="1100"/>
          </a:p>
          <a:p>
            <a:pPr indent="0" lvl="0" marL="0" rtl="0" algn="l">
              <a:spcBef>
                <a:spcPts val="1600"/>
              </a:spcBef>
              <a:spcAft>
                <a:spcPts val="0"/>
              </a:spcAft>
              <a:buNone/>
            </a:pPr>
            <a:r>
              <a:rPr b="1" lang="en-GB" sz="1100">
                <a:solidFill>
                  <a:schemeClr val="dk2"/>
                </a:solidFill>
              </a:rPr>
              <a:t>Points clef</a:t>
            </a:r>
            <a:r>
              <a:rPr b="1" lang="en-GB" sz="1100">
                <a:solidFill>
                  <a:schemeClr val="dk2"/>
                </a:solidFill>
              </a:rPr>
              <a:t>:</a:t>
            </a:r>
            <a:endParaRPr b="1" sz="1100">
              <a:solidFill>
                <a:schemeClr val="dk2"/>
              </a:solidFill>
            </a:endParaRPr>
          </a:p>
          <a:p>
            <a:pPr indent="-298450" lvl="0" marL="457200" rtl="0" algn="l">
              <a:spcBef>
                <a:spcPts val="0"/>
              </a:spcBef>
              <a:spcAft>
                <a:spcPts val="0"/>
              </a:spcAft>
              <a:buSzPts val="1100"/>
              <a:buChar char="-"/>
            </a:pPr>
            <a:r>
              <a:rPr lang="en-GB" sz="1100"/>
              <a:t>Dashboard d’administration</a:t>
            </a:r>
            <a:endParaRPr sz="1100"/>
          </a:p>
          <a:p>
            <a:pPr indent="-298450" lvl="0" marL="457200" rtl="0" algn="l">
              <a:spcBef>
                <a:spcPts val="0"/>
              </a:spcBef>
              <a:spcAft>
                <a:spcPts val="0"/>
              </a:spcAft>
              <a:buSzPts val="1100"/>
              <a:buChar char="-"/>
            </a:pPr>
            <a:r>
              <a:rPr lang="en-GB" sz="1100"/>
              <a:t>OAuth2.0 provider</a:t>
            </a:r>
            <a:endParaRPr sz="1100"/>
          </a:p>
          <a:p>
            <a:pPr indent="-298450" lvl="0" marL="457200" rtl="0" algn="l">
              <a:spcBef>
                <a:spcPts val="0"/>
              </a:spcBef>
              <a:spcAft>
                <a:spcPts val="0"/>
              </a:spcAft>
              <a:buSzPts val="1100"/>
              <a:buChar char="-"/>
            </a:pPr>
            <a:r>
              <a:rPr lang="en-GB" sz="1100"/>
              <a:t>Connexion avec Github</a:t>
            </a:r>
            <a:endParaRPr sz="1100"/>
          </a:p>
          <a:p>
            <a:pPr indent="-298450" lvl="0" marL="457200" rtl="0" algn="l">
              <a:spcBef>
                <a:spcPts val="0"/>
              </a:spcBef>
              <a:spcAft>
                <a:spcPts val="0"/>
              </a:spcAft>
              <a:buSzPts val="1100"/>
              <a:buChar char="-"/>
            </a:pPr>
            <a:r>
              <a:rPr lang="en-GB" sz="1100"/>
              <a:t>One Time Password</a:t>
            </a:r>
            <a:endParaRPr sz="1100"/>
          </a:p>
        </p:txBody>
      </p:sp>
      <p:pic>
        <p:nvPicPr>
          <p:cNvPr id="299" name="Google Shape;299;p29"/>
          <p:cNvPicPr preferRelativeResize="0"/>
          <p:nvPr/>
        </p:nvPicPr>
        <p:blipFill>
          <a:blip r:embed="rId3">
            <a:alphaModFix/>
          </a:blip>
          <a:stretch>
            <a:fillRect/>
          </a:stretch>
        </p:blipFill>
        <p:spPr>
          <a:xfrm>
            <a:off x="8087735" y="-1"/>
            <a:ext cx="1007740" cy="5143499"/>
          </a:xfrm>
          <a:prstGeom prst="rect">
            <a:avLst/>
          </a:prstGeom>
          <a:noFill/>
          <a:ln>
            <a:noFill/>
          </a:ln>
        </p:spPr>
      </p:pic>
      <p:pic>
        <p:nvPicPr>
          <p:cNvPr id="300" name="Google Shape;300;p29"/>
          <p:cNvPicPr preferRelativeResize="0"/>
          <p:nvPr/>
        </p:nvPicPr>
        <p:blipFill>
          <a:blip r:embed="rId4">
            <a:alphaModFix/>
          </a:blip>
          <a:stretch>
            <a:fillRect/>
          </a:stretch>
        </p:blipFill>
        <p:spPr>
          <a:xfrm>
            <a:off x="5434811" y="0"/>
            <a:ext cx="2604384"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API</a:t>
            </a:r>
            <a:endParaRPr/>
          </a:p>
          <a:p>
            <a:pPr indent="0" lvl="0" marL="0" rtl="0" algn="l">
              <a:spcBef>
                <a:spcPts val="0"/>
              </a:spcBef>
              <a:spcAft>
                <a:spcPts val="0"/>
              </a:spcAft>
              <a:buNone/>
            </a:pPr>
            <a:r>
              <a:rPr b="0" lang="en-GB"/>
              <a:t>01</a:t>
            </a:r>
            <a:endParaRPr b="0"/>
          </a:p>
        </p:txBody>
      </p:sp>
      <p:sp>
        <p:nvSpPr>
          <p:cNvPr id="306" name="Google Shape;306;p30"/>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Applications</a:t>
            </a:r>
            <a:r>
              <a:rPr b="1" lang="en-GB" sz="1100">
                <a:solidFill>
                  <a:schemeClr val="dk2"/>
                </a:solidFill>
              </a:rPr>
              <a:t>:</a:t>
            </a:r>
            <a:endParaRPr b="1" sz="1100">
              <a:solidFill>
                <a:schemeClr val="dk2"/>
              </a:solidFill>
            </a:endParaRPr>
          </a:p>
          <a:p>
            <a:pPr indent="-298450" lvl="0" marL="457200" rtl="0" algn="l">
              <a:spcBef>
                <a:spcPts val="0"/>
              </a:spcBef>
              <a:spcAft>
                <a:spcPts val="0"/>
              </a:spcAft>
              <a:buSzPts val="1100"/>
              <a:buChar char="-"/>
            </a:pPr>
            <a:r>
              <a:rPr lang="en-GB" sz="1100"/>
              <a:t>Build</a:t>
            </a:r>
            <a:endParaRPr sz="1100"/>
          </a:p>
          <a:p>
            <a:pPr indent="-298450" lvl="0" marL="457200" rtl="0" algn="l">
              <a:spcBef>
                <a:spcPts val="0"/>
              </a:spcBef>
              <a:spcAft>
                <a:spcPts val="0"/>
              </a:spcAft>
              <a:buSzPts val="1100"/>
              <a:buChar char="-"/>
            </a:pPr>
            <a:r>
              <a:rPr lang="en-GB" sz="1100"/>
              <a:t>Dapps</a:t>
            </a:r>
            <a:endParaRPr sz="1100"/>
          </a:p>
          <a:p>
            <a:pPr indent="-298450" lvl="0" marL="457200" rtl="0" algn="l">
              <a:spcBef>
                <a:spcPts val="0"/>
              </a:spcBef>
              <a:spcAft>
                <a:spcPts val="0"/>
              </a:spcAft>
              <a:buSzPts val="1100"/>
              <a:buChar char="-"/>
            </a:pPr>
            <a:r>
              <a:rPr lang="en-GB" sz="1100"/>
              <a:t>Github</a:t>
            </a:r>
            <a:endParaRPr sz="1100"/>
          </a:p>
          <a:p>
            <a:pPr indent="-298450" lvl="0" marL="457200" rtl="0" algn="l">
              <a:spcBef>
                <a:spcPts val="0"/>
              </a:spcBef>
              <a:spcAft>
                <a:spcPts val="0"/>
              </a:spcAft>
              <a:buSzPts val="1100"/>
              <a:buChar char="-"/>
            </a:pPr>
            <a:r>
              <a:rPr lang="en-GB" sz="1100"/>
              <a:t>IPFS</a:t>
            </a:r>
            <a:endParaRPr sz="1100"/>
          </a:p>
          <a:p>
            <a:pPr indent="-298450" lvl="0" marL="457200" rtl="0" algn="l">
              <a:spcBef>
                <a:spcPts val="0"/>
              </a:spcBef>
              <a:spcAft>
                <a:spcPts val="0"/>
              </a:spcAft>
              <a:buSzPts val="1100"/>
              <a:buChar char="-"/>
            </a:pPr>
            <a:r>
              <a:rPr lang="en-GB" sz="1100"/>
              <a:t>Logs</a:t>
            </a:r>
            <a:endParaRPr sz="1100"/>
          </a:p>
          <a:p>
            <a:pPr indent="-298450" lvl="0" marL="457200" rtl="0" algn="l">
              <a:spcBef>
                <a:spcPts val="0"/>
              </a:spcBef>
              <a:spcAft>
                <a:spcPts val="0"/>
              </a:spcAft>
              <a:buSzPts val="1100"/>
              <a:buChar char="-"/>
            </a:pPr>
            <a:r>
              <a:rPr lang="en-GB" sz="1100"/>
              <a:t>Notifications</a:t>
            </a:r>
            <a:endParaRPr sz="1100"/>
          </a:p>
          <a:p>
            <a:pPr indent="-298450" lvl="0" marL="457200" rtl="0" algn="l">
              <a:spcBef>
                <a:spcPts val="0"/>
              </a:spcBef>
              <a:spcAft>
                <a:spcPts val="0"/>
              </a:spcAft>
              <a:buSzPts val="1100"/>
              <a:buChar char="-"/>
            </a:pPr>
            <a:r>
              <a:rPr lang="en-GB" sz="1100"/>
              <a:t>Users</a:t>
            </a:r>
            <a:endParaRPr sz="1100"/>
          </a:p>
          <a:p>
            <a:pPr indent="-298450" lvl="0" marL="457200" rtl="0" algn="l">
              <a:spcBef>
                <a:spcPts val="0"/>
              </a:spcBef>
              <a:spcAft>
                <a:spcPts val="0"/>
              </a:spcAft>
              <a:buSzPts val="1100"/>
              <a:buChar char="-"/>
            </a:pPr>
            <a:r>
              <a:rPr lang="en-GB" sz="1100"/>
              <a:t>OAuth2</a:t>
            </a:r>
            <a:endParaRPr sz="1100"/>
          </a:p>
        </p:txBody>
      </p:sp>
      <p:pic>
        <p:nvPicPr>
          <p:cNvPr descr="QuickTip.jpg" id="307" name="Google Shape;307;p30"/>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308" name="Google Shape;308;p30"/>
          <p:cNvGrpSpPr/>
          <p:nvPr/>
        </p:nvGrpSpPr>
        <p:grpSpPr>
          <a:xfrm>
            <a:off x="5146750" y="3327825"/>
            <a:ext cx="1973700" cy="1119300"/>
            <a:chOff x="5146750" y="3327825"/>
            <a:chExt cx="1973700" cy="1119300"/>
          </a:xfrm>
        </p:grpSpPr>
        <p:sp>
          <p:nvSpPr>
            <p:cNvPr id="309" name="Google Shape;309;p30"/>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0" name="Google Shape;310;p30"/>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descr="shutterstock_368732306.jpg" id="311" name="Google Shape;311;p30"/>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pic>
        <p:nvPicPr>
          <p:cNvPr id="312" name="Google Shape;312;p30"/>
          <p:cNvPicPr preferRelativeResize="0"/>
          <p:nvPr/>
        </p:nvPicPr>
        <p:blipFill>
          <a:blip r:embed="rId5">
            <a:alphaModFix/>
          </a:blip>
          <a:stretch>
            <a:fillRect/>
          </a:stretch>
        </p:blipFill>
        <p:spPr>
          <a:xfrm>
            <a:off x="4751523" y="1127976"/>
            <a:ext cx="4392474" cy="33758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Microservice AWS</a:t>
            </a:r>
            <a:endParaRPr/>
          </a:p>
          <a:p>
            <a:pPr indent="0" lvl="0" marL="0" rtl="0" algn="l">
              <a:spcBef>
                <a:spcPts val="0"/>
              </a:spcBef>
              <a:spcAft>
                <a:spcPts val="0"/>
              </a:spcAft>
              <a:buNone/>
            </a:pPr>
            <a:r>
              <a:rPr b="0" lang="en-GB"/>
              <a:t>01</a:t>
            </a:r>
            <a:endParaRPr b="0"/>
          </a:p>
        </p:txBody>
      </p:sp>
      <p:sp>
        <p:nvSpPr>
          <p:cNvPr id="318" name="Google Shape;318;p31"/>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Objectif:</a:t>
            </a:r>
            <a:endParaRPr b="1" sz="1100"/>
          </a:p>
          <a:p>
            <a:pPr indent="-298450" lvl="0" marL="457200" rtl="0" algn="l">
              <a:spcBef>
                <a:spcPts val="0"/>
              </a:spcBef>
              <a:spcAft>
                <a:spcPts val="0"/>
              </a:spcAft>
              <a:buSzPts val="1100"/>
              <a:buChar char="-"/>
            </a:pPr>
            <a:r>
              <a:rPr lang="en-GB" sz="1100"/>
              <a:t>Générer</a:t>
            </a:r>
            <a:r>
              <a:rPr lang="en-GB" sz="1100"/>
              <a:t> un bundle web depuis des fichiers source</a:t>
            </a:r>
            <a:endParaRPr sz="1100"/>
          </a:p>
          <a:p>
            <a:pPr indent="0" lvl="0" marL="0" marR="0" rtl="0" algn="l">
              <a:lnSpc>
                <a:spcPct val="115000"/>
              </a:lnSpc>
              <a:spcBef>
                <a:spcPts val="1600"/>
              </a:spcBef>
              <a:spcAft>
                <a:spcPts val="0"/>
              </a:spcAft>
              <a:buNone/>
            </a:pPr>
            <a:r>
              <a:rPr b="1" lang="en-GB" sz="1100"/>
              <a:t>Process</a:t>
            </a:r>
            <a:r>
              <a:rPr lang="en-GB" sz="1100"/>
              <a:t>:</a:t>
            </a:r>
            <a:endParaRPr sz="1100"/>
          </a:p>
          <a:p>
            <a:pPr indent="-298450" lvl="0" marL="457200" marR="0" rtl="0" algn="l">
              <a:lnSpc>
                <a:spcPct val="115000"/>
              </a:lnSpc>
              <a:spcBef>
                <a:spcPts val="0"/>
              </a:spcBef>
              <a:spcAft>
                <a:spcPts val="0"/>
              </a:spcAft>
              <a:buSzPts val="1100"/>
              <a:buChar char="-"/>
            </a:pPr>
            <a:r>
              <a:rPr lang="en-GB" sz="1100"/>
              <a:t>Reception demande de Build</a:t>
            </a:r>
            <a:endParaRPr sz="1100"/>
          </a:p>
          <a:p>
            <a:pPr indent="-298450" lvl="0" marL="457200" rtl="0" algn="l">
              <a:spcBef>
                <a:spcPts val="0"/>
              </a:spcBef>
              <a:spcAft>
                <a:spcPts val="0"/>
              </a:spcAft>
              <a:buSzPts val="1100"/>
              <a:buChar char="-"/>
            </a:pPr>
            <a:r>
              <a:rPr lang="en-GB" sz="1100"/>
              <a:t>Build du projet client</a:t>
            </a:r>
            <a:endParaRPr sz="1100"/>
          </a:p>
          <a:p>
            <a:pPr indent="-298450" lvl="0" marL="457200" rtl="0" algn="l">
              <a:spcBef>
                <a:spcPts val="0"/>
              </a:spcBef>
              <a:spcAft>
                <a:spcPts val="0"/>
              </a:spcAft>
              <a:buSzPts val="1100"/>
              <a:buChar char="-"/>
            </a:pPr>
            <a:r>
              <a:rPr lang="en-GB" sz="1100"/>
              <a:t>Upload du build sur le bucket S3</a:t>
            </a:r>
            <a:endParaRPr sz="1100"/>
          </a:p>
        </p:txBody>
      </p:sp>
      <p:pic>
        <p:nvPicPr>
          <p:cNvPr id="319" name="Google Shape;319;p31"/>
          <p:cNvPicPr preferRelativeResize="0"/>
          <p:nvPr/>
        </p:nvPicPr>
        <p:blipFill>
          <a:blip r:embed="rId3">
            <a:alphaModFix/>
          </a:blip>
          <a:stretch>
            <a:fillRect/>
          </a:stretch>
        </p:blipFill>
        <p:spPr>
          <a:xfrm>
            <a:off x="6017622" y="771525"/>
            <a:ext cx="2189050" cy="4007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Microservice AWS</a:t>
            </a:r>
            <a:endParaRPr/>
          </a:p>
          <a:p>
            <a:pPr indent="0" lvl="0" marL="0" rtl="0" algn="l">
              <a:spcBef>
                <a:spcPts val="0"/>
              </a:spcBef>
              <a:spcAft>
                <a:spcPts val="0"/>
              </a:spcAft>
              <a:buNone/>
            </a:pPr>
            <a:r>
              <a:rPr b="0" lang="en-GB"/>
              <a:t>02</a:t>
            </a:r>
            <a:endParaRPr b="0"/>
          </a:p>
        </p:txBody>
      </p:sp>
      <p:sp>
        <p:nvSpPr>
          <p:cNvPr id="325" name="Google Shape;325;p32"/>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GB" sz="1100"/>
              <a:t>Reception demande de Build</a:t>
            </a:r>
            <a:endParaRPr b="1" sz="1100"/>
          </a:p>
          <a:p>
            <a:pPr indent="0" lvl="0" marL="0" marR="0" rtl="0" algn="l">
              <a:lnSpc>
                <a:spcPct val="115000"/>
              </a:lnSpc>
              <a:spcBef>
                <a:spcPts val="1600"/>
              </a:spcBef>
              <a:spcAft>
                <a:spcPts val="0"/>
              </a:spcAft>
              <a:buNone/>
            </a:pPr>
            <a:r>
              <a:rPr b="1" lang="en-GB" sz="1100"/>
              <a:t>But initial</a:t>
            </a:r>
            <a:r>
              <a:rPr lang="en-GB" sz="1100"/>
              <a:t>:</a:t>
            </a:r>
            <a:endParaRPr sz="1100"/>
          </a:p>
          <a:p>
            <a:pPr indent="0" lvl="0" marL="0" rtl="0" algn="l">
              <a:spcBef>
                <a:spcPts val="0"/>
              </a:spcBef>
              <a:spcAft>
                <a:spcPts val="0"/>
              </a:spcAft>
              <a:buNone/>
            </a:pPr>
            <a:r>
              <a:rPr lang="en-GB" sz="1100"/>
              <a:t>Utilisation d’un container sur le service AWS Lambda, pour recevoir l’application client &amp; importer Docker.</a:t>
            </a:r>
            <a:endParaRPr sz="1100"/>
          </a:p>
          <a:p>
            <a:pPr indent="0" lvl="0" marL="0" marR="0" rtl="0" algn="l">
              <a:lnSpc>
                <a:spcPct val="115000"/>
              </a:lnSpc>
              <a:spcBef>
                <a:spcPts val="1600"/>
              </a:spcBef>
              <a:spcAft>
                <a:spcPts val="0"/>
              </a:spcAft>
              <a:buNone/>
            </a:pPr>
            <a:r>
              <a:rPr b="1" lang="en-GB" sz="1100"/>
              <a:t>Technique retenue:</a:t>
            </a:r>
            <a:endParaRPr b="1" sz="1100"/>
          </a:p>
          <a:p>
            <a:pPr indent="0" lvl="0" marL="0" rtl="0" algn="l">
              <a:spcBef>
                <a:spcPts val="0"/>
              </a:spcBef>
              <a:spcAft>
                <a:spcPts val="1600"/>
              </a:spcAft>
              <a:buNone/>
            </a:pPr>
            <a:r>
              <a:rPr lang="en-GB" sz="1100"/>
              <a:t>Utilisation d’un container sur le service AWS Lambda, pour recevoir l’application client.</a:t>
            </a:r>
            <a:endParaRPr sz="1100"/>
          </a:p>
        </p:txBody>
      </p:sp>
      <p:pic>
        <p:nvPicPr>
          <p:cNvPr id="326" name="Google Shape;326;p32"/>
          <p:cNvPicPr preferRelativeResize="0"/>
          <p:nvPr/>
        </p:nvPicPr>
        <p:blipFill rotWithShape="1">
          <a:blip r:embed="rId3">
            <a:alphaModFix/>
          </a:blip>
          <a:srcRect b="0" l="29886" r="29882" t="0"/>
          <a:stretch/>
        </p:blipFill>
        <p:spPr>
          <a:xfrm>
            <a:off x="7170362" y="1184600"/>
            <a:ext cx="1973637" cy="32625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Microservice AWS</a:t>
            </a:r>
            <a:endParaRPr/>
          </a:p>
          <a:p>
            <a:pPr indent="0" lvl="0" marL="0" rtl="0" algn="l">
              <a:spcBef>
                <a:spcPts val="0"/>
              </a:spcBef>
              <a:spcAft>
                <a:spcPts val="0"/>
              </a:spcAft>
              <a:buNone/>
            </a:pPr>
            <a:r>
              <a:rPr b="0" lang="en-GB"/>
              <a:t>03</a:t>
            </a:r>
            <a:endParaRPr b="0"/>
          </a:p>
        </p:txBody>
      </p:sp>
      <p:sp>
        <p:nvSpPr>
          <p:cNvPr id="332" name="Google Shape;332;p33"/>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GB" sz="1100"/>
              <a:t>Build du projet client</a:t>
            </a:r>
            <a:endParaRPr b="1" sz="1100"/>
          </a:p>
          <a:p>
            <a:pPr indent="0" lvl="0" marL="0" rtl="0" algn="l">
              <a:spcBef>
                <a:spcPts val="1600"/>
              </a:spcBef>
              <a:spcAft>
                <a:spcPts val="0"/>
              </a:spcAft>
              <a:buNone/>
            </a:pPr>
            <a:r>
              <a:rPr b="1" lang="en-GB" sz="1100"/>
              <a:t>But initial</a:t>
            </a:r>
            <a:r>
              <a:rPr lang="en-GB" sz="1100"/>
              <a:t>:</a:t>
            </a:r>
            <a:endParaRPr b="1" sz="1100"/>
          </a:p>
          <a:p>
            <a:pPr indent="0" lvl="0" marL="0" rtl="0" algn="l">
              <a:spcBef>
                <a:spcPts val="0"/>
              </a:spcBef>
              <a:spcAft>
                <a:spcPts val="0"/>
              </a:spcAft>
              <a:buNone/>
            </a:pPr>
            <a:r>
              <a:rPr lang="en-GB" sz="1100"/>
              <a:t>Cr</a:t>
            </a:r>
            <a:r>
              <a:rPr lang="en-GB" sz="1100"/>
              <a:t>éer un nouveau container et build le projet client.</a:t>
            </a:r>
            <a:endParaRPr sz="1100"/>
          </a:p>
          <a:p>
            <a:pPr indent="0" lvl="0" marL="0" rtl="0" algn="l">
              <a:spcBef>
                <a:spcPts val="1600"/>
              </a:spcBef>
              <a:spcAft>
                <a:spcPts val="0"/>
              </a:spcAft>
              <a:buNone/>
            </a:pPr>
            <a:r>
              <a:rPr b="1" lang="en-GB" sz="1100"/>
              <a:t>Technique retenue:</a:t>
            </a:r>
            <a:endParaRPr b="1" sz="1100"/>
          </a:p>
          <a:p>
            <a:pPr indent="0" lvl="0" marL="0" rtl="0" algn="l">
              <a:spcBef>
                <a:spcPts val="0"/>
              </a:spcBef>
              <a:spcAft>
                <a:spcPts val="1600"/>
              </a:spcAft>
              <a:buNone/>
            </a:pPr>
            <a:r>
              <a:rPr lang="en-GB" sz="1100"/>
              <a:t>Création d’un 2ème Lambda pour build le projet.</a:t>
            </a:r>
            <a:endParaRPr sz="1100"/>
          </a:p>
        </p:txBody>
      </p:sp>
      <p:pic>
        <p:nvPicPr>
          <p:cNvPr id="333" name="Google Shape;333;p33"/>
          <p:cNvPicPr preferRelativeResize="0"/>
          <p:nvPr/>
        </p:nvPicPr>
        <p:blipFill rotWithShape="1">
          <a:blip r:embed="rId3">
            <a:alphaModFix/>
          </a:blip>
          <a:srcRect b="0" l="29886" r="29882" t="0"/>
          <a:stretch/>
        </p:blipFill>
        <p:spPr>
          <a:xfrm>
            <a:off x="7170362" y="1184600"/>
            <a:ext cx="1973637" cy="32625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Microservice AWS</a:t>
            </a:r>
            <a:endParaRPr/>
          </a:p>
          <a:p>
            <a:pPr indent="0" lvl="0" marL="0" rtl="0" algn="l">
              <a:spcBef>
                <a:spcPts val="0"/>
              </a:spcBef>
              <a:spcAft>
                <a:spcPts val="0"/>
              </a:spcAft>
              <a:buNone/>
            </a:pPr>
            <a:r>
              <a:rPr b="0" lang="en-GB"/>
              <a:t>04</a:t>
            </a:r>
            <a:endParaRPr b="0"/>
          </a:p>
        </p:txBody>
      </p:sp>
      <p:sp>
        <p:nvSpPr>
          <p:cNvPr id="339" name="Google Shape;339;p3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GB" sz="1100"/>
              <a:t>Upload du build sur le bucket S3</a:t>
            </a:r>
            <a:endParaRPr b="1" sz="1100"/>
          </a:p>
          <a:p>
            <a:pPr indent="0" lvl="0" marL="0" rtl="0" algn="l">
              <a:spcBef>
                <a:spcPts val="1600"/>
              </a:spcBef>
              <a:spcAft>
                <a:spcPts val="0"/>
              </a:spcAft>
              <a:buNone/>
            </a:pPr>
            <a:r>
              <a:rPr b="1" lang="en-GB" sz="1100"/>
              <a:t>But initial</a:t>
            </a:r>
            <a:r>
              <a:rPr lang="en-GB" sz="1100"/>
              <a:t>:</a:t>
            </a:r>
            <a:endParaRPr b="1" sz="1100"/>
          </a:p>
          <a:p>
            <a:pPr indent="0" lvl="0" marL="0" rtl="0" algn="l">
              <a:spcBef>
                <a:spcPts val="0"/>
              </a:spcBef>
              <a:spcAft>
                <a:spcPts val="0"/>
              </a:spcAft>
              <a:buNone/>
            </a:pPr>
            <a:r>
              <a:rPr lang="en-GB" sz="1100"/>
              <a:t>Uploader le build depuis le volume docker sur le S3.</a:t>
            </a:r>
            <a:endParaRPr sz="1100"/>
          </a:p>
          <a:p>
            <a:pPr indent="0" lvl="0" marL="0" rtl="0" algn="l">
              <a:spcBef>
                <a:spcPts val="1600"/>
              </a:spcBef>
              <a:spcAft>
                <a:spcPts val="0"/>
              </a:spcAft>
              <a:buNone/>
            </a:pPr>
            <a:r>
              <a:rPr b="1" lang="en-GB" sz="1100"/>
              <a:t>Technique retenue:</a:t>
            </a:r>
            <a:endParaRPr b="1" sz="1100"/>
          </a:p>
          <a:p>
            <a:pPr indent="0" lvl="0" marL="0" rtl="0" algn="l">
              <a:spcBef>
                <a:spcPts val="0"/>
              </a:spcBef>
              <a:spcAft>
                <a:spcPts val="1600"/>
              </a:spcAft>
              <a:buNone/>
            </a:pPr>
            <a:r>
              <a:rPr lang="en-GB" sz="1100"/>
              <a:t>Uploader le build depuis le Lambda sur le S3.</a:t>
            </a:r>
            <a:endParaRPr b="1" sz="1100"/>
          </a:p>
        </p:txBody>
      </p:sp>
      <p:pic>
        <p:nvPicPr>
          <p:cNvPr id="340" name="Google Shape;340;p34"/>
          <p:cNvPicPr preferRelativeResize="0"/>
          <p:nvPr/>
        </p:nvPicPr>
        <p:blipFill rotWithShape="1">
          <a:blip r:embed="rId3">
            <a:alphaModFix/>
          </a:blip>
          <a:srcRect b="0" l="29886" r="29882" t="0"/>
          <a:stretch/>
        </p:blipFill>
        <p:spPr>
          <a:xfrm>
            <a:off x="7170362" y="1184600"/>
            <a:ext cx="1973637" cy="32625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5"/>
          <p:cNvSpPr txBox="1"/>
          <p:nvPr>
            <p:ph type="title"/>
          </p:nvPr>
        </p:nvSpPr>
        <p:spPr>
          <a:xfrm>
            <a:off x="730725" y="6766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Front vitrine</a:t>
            </a:r>
            <a:endParaRPr b="0"/>
          </a:p>
        </p:txBody>
      </p:sp>
      <p:pic>
        <p:nvPicPr>
          <p:cNvPr id="346" name="Google Shape;346;p35"/>
          <p:cNvPicPr preferRelativeResize="0"/>
          <p:nvPr/>
        </p:nvPicPr>
        <p:blipFill>
          <a:blip r:embed="rId3">
            <a:alphaModFix/>
          </a:blip>
          <a:stretch>
            <a:fillRect/>
          </a:stretch>
        </p:blipFill>
        <p:spPr>
          <a:xfrm>
            <a:off x="-5750" y="2131500"/>
            <a:ext cx="4361061" cy="2531525"/>
          </a:xfrm>
          <a:prstGeom prst="rect">
            <a:avLst/>
          </a:prstGeom>
          <a:noFill/>
          <a:ln>
            <a:noFill/>
          </a:ln>
        </p:spPr>
      </p:pic>
      <p:sp>
        <p:nvSpPr>
          <p:cNvPr id="347" name="Google Shape;347;p35"/>
          <p:cNvSpPr txBox="1"/>
          <p:nvPr/>
        </p:nvSpPr>
        <p:spPr>
          <a:xfrm>
            <a:off x="1591413" y="1587925"/>
            <a:ext cx="116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Figma</a:t>
            </a:r>
            <a:endParaRPr>
              <a:latin typeface="Lato"/>
              <a:ea typeface="Lato"/>
              <a:cs typeface="Lato"/>
              <a:sym typeface="Lato"/>
            </a:endParaRPr>
          </a:p>
        </p:txBody>
      </p:sp>
      <p:sp>
        <p:nvSpPr>
          <p:cNvPr id="348" name="Google Shape;348;p35"/>
          <p:cNvSpPr txBox="1"/>
          <p:nvPr/>
        </p:nvSpPr>
        <p:spPr>
          <a:xfrm>
            <a:off x="6187163" y="1587925"/>
            <a:ext cx="116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Hugo</a:t>
            </a:r>
            <a:endParaRPr>
              <a:latin typeface="Lato"/>
              <a:ea typeface="Lato"/>
              <a:cs typeface="Lato"/>
              <a:sym typeface="Lato"/>
            </a:endParaRPr>
          </a:p>
        </p:txBody>
      </p:sp>
      <p:pic>
        <p:nvPicPr>
          <p:cNvPr id="349" name="Google Shape;349;p35"/>
          <p:cNvPicPr preferRelativeResize="0"/>
          <p:nvPr/>
        </p:nvPicPr>
        <p:blipFill rotWithShape="1">
          <a:blip r:embed="rId4">
            <a:alphaModFix/>
          </a:blip>
          <a:srcRect b="0" l="0" r="-3820" t="0"/>
          <a:stretch/>
        </p:blipFill>
        <p:spPr>
          <a:xfrm>
            <a:off x="4355300" y="2131500"/>
            <a:ext cx="4971840" cy="2531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36"/>
          <p:cNvPicPr preferRelativeResize="0"/>
          <p:nvPr/>
        </p:nvPicPr>
        <p:blipFill>
          <a:blip r:embed="rId3">
            <a:alphaModFix/>
          </a:blip>
          <a:stretch>
            <a:fillRect/>
          </a:stretch>
        </p:blipFill>
        <p:spPr>
          <a:xfrm>
            <a:off x="4765825" y="304832"/>
            <a:ext cx="4005799" cy="4838669"/>
          </a:xfrm>
          <a:prstGeom prst="rect">
            <a:avLst/>
          </a:prstGeom>
          <a:noFill/>
          <a:ln>
            <a:noFill/>
          </a:ln>
        </p:spPr>
      </p:pic>
      <p:pic>
        <p:nvPicPr>
          <p:cNvPr id="355" name="Google Shape;355;p36"/>
          <p:cNvPicPr preferRelativeResize="0"/>
          <p:nvPr/>
        </p:nvPicPr>
        <p:blipFill>
          <a:blip r:embed="rId4">
            <a:alphaModFix/>
          </a:blip>
          <a:stretch>
            <a:fillRect/>
          </a:stretch>
        </p:blipFill>
        <p:spPr>
          <a:xfrm>
            <a:off x="373350" y="124263"/>
            <a:ext cx="4033424" cy="50192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DHost</a:t>
            </a:r>
            <a:endParaRPr/>
          </a:p>
        </p:txBody>
      </p:sp>
      <p:sp>
        <p:nvSpPr>
          <p:cNvPr id="183" name="Google Shape;183;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Presentation</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Organisation</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Figma</a:t>
            </a:r>
            <a:endParaRPr sz="1300">
              <a:solidFill>
                <a:srgbClr val="FFFFFF"/>
              </a:solidFill>
              <a:latin typeface="Raleway"/>
              <a:ea typeface="Raleway"/>
              <a:cs typeface="Raleway"/>
              <a:sym typeface="Raleway"/>
            </a:endParaRPr>
          </a:p>
        </p:txBody>
      </p:sp>
      <p:sp>
        <p:nvSpPr>
          <p:cNvPr id="186" name="Google Shape;186;p19"/>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DevOps</a:t>
            </a:r>
            <a:endParaRPr sz="1300">
              <a:solidFill>
                <a:srgbClr val="FFFFFF"/>
              </a:solidFill>
              <a:latin typeface="Raleway"/>
              <a:ea typeface="Raleway"/>
              <a:cs typeface="Raleway"/>
              <a:sym typeface="Raleway"/>
            </a:endParaRPr>
          </a:p>
        </p:txBody>
      </p:sp>
      <p:sp>
        <p:nvSpPr>
          <p:cNvPr id="187" name="Google Shape;187;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API et AWS</a:t>
            </a:r>
            <a:endParaRPr sz="1300">
              <a:solidFill>
                <a:srgbClr val="FFFFFF"/>
              </a:solidFill>
              <a:latin typeface="Raleway"/>
              <a:ea typeface="Raleway"/>
              <a:cs typeface="Raleway"/>
              <a:sym typeface="Raleway"/>
            </a:endParaRPr>
          </a:p>
        </p:txBody>
      </p:sp>
      <p:sp>
        <p:nvSpPr>
          <p:cNvPr id="188" name="Google Shape;188;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Front vitrine</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Front dashboard</a:t>
            </a:r>
            <a:endParaRPr sz="1300">
              <a:solidFill>
                <a:srgbClr val="FFFFFF"/>
              </a:solidFill>
              <a:latin typeface="Raleway"/>
              <a:ea typeface="Raleway"/>
              <a:cs typeface="Raleway"/>
              <a:sym typeface="Raleway"/>
            </a:endParaRPr>
          </a:p>
        </p:txBody>
      </p:sp>
      <p:sp>
        <p:nvSpPr>
          <p:cNvPr id="190" name="Google Shape;190;p19"/>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91" name="Google Shape;191;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92" name="Google Shape;192;p19"/>
          <p:cNvSpPr txBox="1"/>
          <p:nvPr/>
        </p:nvSpPr>
        <p:spPr>
          <a:xfrm>
            <a:off x="3448432" y="39100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CLI</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37"/>
          <p:cNvPicPr preferRelativeResize="0"/>
          <p:nvPr/>
        </p:nvPicPr>
        <p:blipFill>
          <a:blip r:embed="rId3">
            <a:alphaModFix/>
          </a:blip>
          <a:stretch>
            <a:fillRect/>
          </a:stretch>
        </p:blipFill>
        <p:spPr>
          <a:xfrm>
            <a:off x="4427075" y="911325"/>
            <a:ext cx="4716926" cy="3886976"/>
          </a:xfrm>
          <a:prstGeom prst="rect">
            <a:avLst/>
          </a:prstGeom>
          <a:noFill/>
          <a:ln>
            <a:noFill/>
          </a:ln>
        </p:spPr>
      </p:pic>
      <p:pic>
        <p:nvPicPr>
          <p:cNvPr id="361" name="Google Shape;361;p37"/>
          <p:cNvPicPr preferRelativeResize="0"/>
          <p:nvPr/>
        </p:nvPicPr>
        <p:blipFill>
          <a:blip r:embed="rId4">
            <a:alphaModFix/>
          </a:blip>
          <a:stretch>
            <a:fillRect/>
          </a:stretch>
        </p:blipFill>
        <p:spPr>
          <a:xfrm>
            <a:off x="0" y="911325"/>
            <a:ext cx="4011299" cy="3886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8"/>
          <p:cNvSpPr txBox="1"/>
          <p:nvPr>
            <p:ph type="title"/>
          </p:nvPr>
        </p:nvSpPr>
        <p:spPr>
          <a:xfrm>
            <a:off x="710000" y="6351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Front dashboard</a:t>
            </a:r>
            <a:endParaRPr b="0"/>
          </a:p>
        </p:txBody>
      </p:sp>
      <p:pic>
        <p:nvPicPr>
          <p:cNvPr id="367" name="Google Shape;367;p38"/>
          <p:cNvPicPr preferRelativeResize="0"/>
          <p:nvPr/>
        </p:nvPicPr>
        <p:blipFill rotWithShape="1">
          <a:blip r:embed="rId3">
            <a:alphaModFix/>
          </a:blip>
          <a:srcRect b="0" l="0" r="0" t="6261"/>
          <a:stretch/>
        </p:blipFill>
        <p:spPr>
          <a:xfrm>
            <a:off x="4475016" y="1554175"/>
            <a:ext cx="4668983" cy="2370675"/>
          </a:xfrm>
          <a:prstGeom prst="rect">
            <a:avLst/>
          </a:prstGeom>
          <a:noFill/>
          <a:ln>
            <a:noFill/>
          </a:ln>
        </p:spPr>
      </p:pic>
      <p:pic>
        <p:nvPicPr>
          <p:cNvPr id="368" name="Google Shape;368;p38"/>
          <p:cNvPicPr preferRelativeResize="0"/>
          <p:nvPr/>
        </p:nvPicPr>
        <p:blipFill>
          <a:blip r:embed="rId4">
            <a:alphaModFix/>
          </a:blip>
          <a:stretch>
            <a:fillRect/>
          </a:stretch>
        </p:blipFill>
        <p:spPr>
          <a:xfrm>
            <a:off x="0" y="1520863"/>
            <a:ext cx="4280025" cy="2403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a:t>
            </a:r>
            <a:endParaRPr/>
          </a:p>
          <a:p>
            <a:pPr indent="0" lvl="0" marL="0" rtl="0" algn="l">
              <a:spcBef>
                <a:spcPts val="0"/>
              </a:spcBef>
              <a:spcAft>
                <a:spcPts val="0"/>
              </a:spcAft>
              <a:buNone/>
            </a:pPr>
            <a:r>
              <a:rPr b="0" lang="en-GB"/>
              <a:t>04</a:t>
            </a:r>
            <a:endParaRPr b="0"/>
          </a:p>
        </p:txBody>
      </p:sp>
      <p:sp>
        <p:nvSpPr>
          <p:cNvPr id="374" name="Google Shape;374;p39"/>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Le CLI se </a:t>
            </a:r>
            <a:r>
              <a:rPr lang="en-GB" sz="1100"/>
              <a:t>connecte</a:t>
            </a:r>
            <a:r>
              <a:rPr lang="en-GB" sz="1100"/>
              <a:t> directement a l’API via l’OAuth2, et de </a:t>
            </a:r>
            <a:r>
              <a:rPr lang="en-GB" sz="1100"/>
              <a:t>contrôler</a:t>
            </a:r>
            <a:r>
              <a:rPr lang="en-GB" sz="1100"/>
              <a:t> ses applications, settings et pouvoir lancer son site depuis sa console !</a:t>
            </a:r>
            <a:endParaRPr sz="1100"/>
          </a:p>
          <a:p>
            <a:pPr indent="0" lvl="0" marL="0" rtl="0" algn="l">
              <a:spcBef>
                <a:spcPts val="1600"/>
              </a:spcBef>
              <a:spcAft>
                <a:spcPts val="0"/>
              </a:spcAft>
              <a:buNone/>
            </a:pPr>
            <a:r>
              <a:rPr b="1" lang="en-GB" sz="1100">
                <a:solidFill>
                  <a:schemeClr val="dk2"/>
                </a:solidFill>
              </a:rPr>
              <a:t>Disponible sur Pypi !</a:t>
            </a:r>
            <a:endParaRPr b="1" sz="1100">
              <a:solidFill>
                <a:schemeClr val="dk2"/>
              </a:solidFill>
            </a:endParaRPr>
          </a:p>
          <a:p>
            <a:pPr indent="0" lvl="0" marL="0" rtl="0" algn="l">
              <a:spcBef>
                <a:spcPts val="0"/>
              </a:spcBef>
              <a:spcAft>
                <a:spcPts val="1600"/>
              </a:spcAft>
              <a:buNone/>
            </a:pPr>
            <a:r>
              <a:t/>
            </a:r>
            <a:endParaRPr sz="1100"/>
          </a:p>
        </p:txBody>
      </p:sp>
      <p:pic>
        <p:nvPicPr>
          <p:cNvPr descr="shutterstock_199014602.jpg" id="375" name="Google Shape;375;p39"/>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pic>
        <p:nvPicPr>
          <p:cNvPr id="376" name="Google Shape;376;p39"/>
          <p:cNvPicPr preferRelativeResize="0"/>
          <p:nvPr/>
        </p:nvPicPr>
        <p:blipFill>
          <a:blip r:embed="rId4">
            <a:alphaModFix/>
          </a:blip>
          <a:stretch>
            <a:fillRect/>
          </a:stretch>
        </p:blipFill>
        <p:spPr>
          <a:xfrm>
            <a:off x="5146750" y="1184600"/>
            <a:ext cx="4008900" cy="879800"/>
          </a:xfrm>
          <a:prstGeom prst="rect">
            <a:avLst/>
          </a:prstGeom>
          <a:noFill/>
          <a:ln>
            <a:noFill/>
          </a:ln>
        </p:spPr>
      </p:pic>
      <p:pic>
        <p:nvPicPr>
          <p:cNvPr id="377" name="Google Shape;377;p39"/>
          <p:cNvPicPr preferRelativeResize="0"/>
          <p:nvPr/>
        </p:nvPicPr>
        <p:blipFill>
          <a:blip r:embed="rId5">
            <a:alphaModFix/>
          </a:blip>
          <a:stretch>
            <a:fillRect/>
          </a:stretch>
        </p:blipFill>
        <p:spPr>
          <a:xfrm>
            <a:off x="5146748" y="1184600"/>
            <a:ext cx="4561602" cy="3262600"/>
          </a:xfrm>
          <a:prstGeom prst="rect">
            <a:avLst/>
          </a:prstGeom>
          <a:noFill/>
          <a:ln>
            <a:noFill/>
          </a:ln>
        </p:spPr>
      </p:pic>
      <p:pic>
        <p:nvPicPr>
          <p:cNvPr id="378" name="Google Shape;378;p39"/>
          <p:cNvPicPr preferRelativeResize="0"/>
          <p:nvPr/>
        </p:nvPicPr>
        <p:blipFill>
          <a:blip r:embed="rId6">
            <a:alphaModFix/>
          </a:blip>
          <a:stretch>
            <a:fillRect/>
          </a:stretch>
        </p:blipFill>
        <p:spPr>
          <a:xfrm>
            <a:off x="1025825" y="3567400"/>
            <a:ext cx="2683027" cy="879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0"/>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Docs</a:t>
            </a:r>
            <a:endParaRPr/>
          </a:p>
          <a:p>
            <a:pPr indent="0" lvl="0" marL="0" rtl="0" algn="l">
              <a:spcBef>
                <a:spcPts val="0"/>
              </a:spcBef>
              <a:spcAft>
                <a:spcPts val="0"/>
              </a:spcAft>
              <a:buNone/>
            </a:pPr>
            <a:r>
              <a:rPr b="0" lang="en-GB"/>
              <a:t>05</a:t>
            </a:r>
            <a:endParaRPr b="0"/>
          </a:p>
        </p:txBody>
      </p:sp>
      <p:sp>
        <p:nvSpPr>
          <p:cNvPr id="384" name="Google Shape;384;p40"/>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2"/>
                </a:solidFill>
              </a:rPr>
              <a:t>Il existe des docs pour tous les projets </a:t>
            </a:r>
            <a:r>
              <a:rPr lang="en-GB" sz="1100">
                <a:solidFill>
                  <a:schemeClr val="dk2"/>
                </a:solidFill>
              </a:rPr>
              <a:t>détaillants</a:t>
            </a:r>
            <a:r>
              <a:rPr lang="en-GB" sz="1100">
                <a:solidFill>
                  <a:schemeClr val="dk2"/>
                </a:solidFill>
              </a:rPr>
              <a:t> les points suivant:</a:t>
            </a:r>
            <a:endParaRPr sz="1100">
              <a:solidFill>
                <a:schemeClr val="dk2"/>
              </a:solidFill>
            </a:endParaRPr>
          </a:p>
          <a:p>
            <a:pPr indent="-298450" lvl="0" marL="457200" rtl="0" algn="l">
              <a:spcBef>
                <a:spcPts val="0"/>
              </a:spcBef>
              <a:spcAft>
                <a:spcPts val="0"/>
              </a:spcAft>
              <a:buClr>
                <a:schemeClr val="dk2"/>
              </a:buClr>
              <a:buSzPts val="1100"/>
              <a:buChar char="-"/>
            </a:pPr>
            <a:r>
              <a:rPr lang="en-GB" sz="1100">
                <a:solidFill>
                  <a:schemeClr val="dk2"/>
                </a:solidFill>
              </a:rPr>
              <a:t>Doc de </a:t>
            </a:r>
            <a:r>
              <a:rPr b="1" lang="en-GB" sz="1100">
                <a:solidFill>
                  <a:schemeClr val="dk2"/>
                </a:solidFill>
              </a:rPr>
              <a:t>développement</a:t>
            </a:r>
            <a:endParaRPr b="1" sz="1100">
              <a:solidFill>
                <a:schemeClr val="dk2"/>
              </a:solidFill>
            </a:endParaRPr>
          </a:p>
          <a:p>
            <a:pPr indent="-298450" lvl="1" marL="914400" rtl="0" algn="l">
              <a:spcBef>
                <a:spcPts val="0"/>
              </a:spcBef>
              <a:spcAft>
                <a:spcPts val="0"/>
              </a:spcAft>
              <a:buClr>
                <a:schemeClr val="dk2"/>
              </a:buClr>
              <a:buSzPts val="1100"/>
              <a:buChar char="-"/>
            </a:pPr>
            <a:r>
              <a:rPr lang="en-GB">
                <a:solidFill>
                  <a:schemeClr val="dk2"/>
                </a:solidFill>
              </a:rPr>
              <a:t>Docker</a:t>
            </a:r>
            <a:endParaRPr>
              <a:solidFill>
                <a:schemeClr val="dk2"/>
              </a:solidFill>
            </a:endParaRPr>
          </a:p>
          <a:p>
            <a:pPr indent="-298450" lvl="1" marL="914400" rtl="0" algn="l">
              <a:spcBef>
                <a:spcPts val="0"/>
              </a:spcBef>
              <a:spcAft>
                <a:spcPts val="0"/>
              </a:spcAft>
              <a:buClr>
                <a:schemeClr val="dk2"/>
              </a:buClr>
              <a:buSzPts val="1100"/>
              <a:buChar char="-"/>
            </a:pPr>
            <a:r>
              <a:rPr lang="en-GB">
                <a:solidFill>
                  <a:schemeClr val="dk2"/>
                </a:solidFill>
              </a:rPr>
              <a:t>Virtual env</a:t>
            </a:r>
            <a:endParaRPr>
              <a:solidFill>
                <a:schemeClr val="dk2"/>
              </a:solidFill>
            </a:endParaRPr>
          </a:p>
          <a:p>
            <a:pPr indent="-298450" lvl="0" marL="457200" rtl="0" algn="l">
              <a:spcBef>
                <a:spcPts val="0"/>
              </a:spcBef>
              <a:spcAft>
                <a:spcPts val="0"/>
              </a:spcAft>
              <a:buClr>
                <a:schemeClr val="dk2"/>
              </a:buClr>
              <a:buSzPts val="1100"/>
              <a:buChar char="-"/>
            </a:pPr>
            <a:r>
              <a:rPr lang="en-GB" sz="1100">
                <a:solidFill>
                  <a:schemeClr val="dk2"/>
                </a:solidFill>
              </a:rPr>
              <a:t>Doc de </a:t>
            </a:r>
            <a:r>
              <a:rPr b="1" lang="en-GB" sz="1100">
                <a:solidFill>
                  <a:schemeClr val="dk2"/>
                </a:solidFill>
              </a:rPr>
              <a:t>deploiement</a:t>
            </a:r>
            <a:endParaRPr b="1" sz="1100">
              <a:solidFill>
                <a:schemeClr val="dk2"/>
              </a:solidFill>
            </a:endParaRPr>
          </a:p>
          <a:p>
            <a:pPr indent="-298450" lvl="1" marL="914400" rtl="0" algn="l">
              <a:spcBef>
                <a:spcPts val="0"/>
              </a:spcBef>
              <a:spcAft>
                <a:spcPts val="0"/>
              </a:spcAft>
              <a:buClr>
                <a:schemeClr val="dk2"/>
              </a:buClr>
              <a:buSzPts val="1100"/>
              <a:buChar char="-"/>
            </a:pPr>
            <a:r>
              <a:rPr lang="en-GB">
                <a:solidFill>
                  <a:schemeClr val="dk2"/>
                </a:solidFill>
              </a:rPr>
              <a:t>Bare metal</a:t>
            </a:r>
            <a:endParaRPr>
              <a:solidFill>
                <a:schemeClr val="dk2"/>
              </a:solidFill>
            </a:endParaRPr>
          </a:p>
          <a:p>
            <a:pPr indent="-298450" lvl="1" marL="914400" rtl="0" algn="l">
              <a:spcBef>
                <a:spcPts val="0"/>
              </a:spcBef>
              <a:spcAft>
                <a:spcPts val="0"/>
              </a:spcAft>
              <a:buClr>
                <a:schemeClr val="dk2"/>
              </a:buClr>
              <a:buSzPts val="1100"/>
              <a:buChar char="-"/>
            </a:pPr>
            <a:r>
              <a:rPr lang="en-GB">
                <a:solidFill>
                  <a:schemeClr val="dk2"/>
                </a:solidFill>
              </a:rPr>
              <a:t>Heroku</a:t>
            </a:r>
            <a:endParaRPr>
              <a:solidFill>
                <a:schemeClr val="dk2"/>
              </a:solidFill>
            </a:endParaRPr>
          </a:p>
          <a:p>
            <a:pPr indent="-298450" lvl="1" marL="914400" rtl="0" algn="l">
              <a:spcBef>
                <a:spcPts val="0"/>
              </a:spcBef>
              <a:spcAft>
                <a:spcPts val="0"/>
              </a:spcAft>
              <a:buClr>
                <a:schemeClr val="dk2"/>
              </a:buClr>
              <a:buSzPts val="1100"/>
              <a:buChar char="-"/>
            </a:pPr>
            <a:r>
              <a:rPr lang="en-GB">
                <a:solidFill>
                  <a:schemeClr val="dk2"/>
                </a:solidFill>
              </a:rPr>
              <a:t>AWS</a:t>
            </a:r>
            <a:endParaRPr>
              <a:solidFill>
                <a:schemeClr val="dk2"/>
              </a:solidFill>
            </a:endParaRPr>
          </a:p>
          <a:p>
            <a:pPr indent="-298450" lvl="0" marL="457200" rtl="0" algn="l">
              <a:spcBef>
                <a:spcPts val="0"/>
              </a:spcBef>
              <a:spcAft>
                <a:spcPts val="0"/>
              </a:spcAft>
              <a:buClr>
                <a:schemeClr val="dk2"/>
              </a:buClr>
              <a:buSzPts val="1100"/>
              <a:buChar char="-"/>
            </a:pPr>
            <a:r>
              <a:rPr b="1" lang="en-GB" sz="1100">
                <a:solidFill>
                  <a:schemeClr val="dk2"/>
                </a:solidFill>
              </a:rPr>
              <a:t>Demo</a:t>
            </a:r>
            <a:endParaRPr b="1" sz="1100">
              <a:solidFill>
                <a:schemeClr val="dk2"/>
              </a:solidFill>
            </a:endParaRPr>
          </a:p>
          <a:p>
            <a:pPr indent="0" lvl="0" marL="0" rtl="0" algn="l">
              <a:spcBef>
                <a:spcPts val="0"/>
              </a:spcBef>
              <a:spcAft>
                <a:spcPts val="1600"/>
              </a:spcAft>
              <a:buNone/>
            </a:pPr>
            <a:r>
              <a:t/>
            </a:r>
            <a:endParaRPr sz="1100"/>
          </a:p>
        </p:txBody>
      </p:sp>
      <p:pic>
        <p:nvPicPr>
          <p:cNvPr id="385" name="Google Shape;385;p40"/>
          <p:cNvPicPr preferRelativeResize="0"/>
          <p:nvPr/>
        </p:nvPicPr>
        <p:blipFill>
          <a:blip r:embed="rId3">
            <a:alphaModFix/>
          </a:blip>
          <a:stretch>
            <a:fillRect/>
          </a:stretch>
        </p:blipFill>
        <p:spPr>
          <a:xfrm>
            <a:off x="4980250" y="-4670"/>
            <a:ext cx="3893400" cy="51528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Autre</a:t>
            </a:r>
            <a:endParaRPr/>
          </a:p>
        </p:txBody>
      </p:sp>
      <p:sp>
        <p:nvSpPr>
          <p:cNvPr id="391" name="Google Shape;391;p41"/>
          <p:cNvSpPr txBox="1"/>
          <p:nvPr>
            <p:ph idx="1" type="body"/>
          </p:nvPr>
        </p:nvSpPr>
        <p:spPr>
          <a:xfrm>
            <a:off x="721225" y="2024125"/>
            <a:ext cx="6737700" cy="235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Internationalization</a:t>
            </a:r>
            <a:r>
              <a:rPr lang="en-GB"/>
              <a:t> (i18n): des affichages (nombres/dates etc.) des textes</a:t>
            </a:r>
            <a:endParaRPr/>
          </a:p>
          <a:p>
            <a:pPr indent="-311150" lvl="0" marL="457200" rtl="0" algn="l">
              <a:spcBef>
                <a:spcPts val="0"/>
              </a:spcBef>
              <a:spcAft>
                <a:spcPts val="0"/>
              </a:spcAft>
              <a:buSzPts val="1300"/>
              <a:buChar char="●"/>
            </a:pPr>
            <a:r>
              <a:rPr lang="en-GB"/>
              <a:t>Demo (fixture): permet de charger des </a:t>
            </a:r>
            <a:r>
              <a:rPr lang="en-GB"/>
              <a:t>données</a:t>
            </a:r>
            <a:r>
              <a:rPr lang="en-GB"/>
              <a:t> dans la base, pour </a:t>
            </a:r>
            <a:r>
              <a:rPr lang="en-GB"/>
              <a:t>démo</a:t>
            </a:r>
            <a:r>
              <a:rPr lang="en-GB"/>
              <a:t> de dev</a:t>
            </a:r>
            <a:endParaRPr/>
          </a:p>
          <a:p>
            <a:pPr indent="-311150" lvl="0" marL="457200" rtl="0" algn="l">
              <a:spcBef>
                <a:spcPts val="0"/>
              </a:spcBef>
              <a:spcAft>
                <a:spcPts val="0"/>
              </a:spcAft>
              <a:buSzPts val="1300"/>
              <a:buChar char="●"/>
            </a:pPr>
            <a:r>
              <a:rPr lang="en-GB"/>
              <a:t>Documentation d’administration: commandes, setup, monitoring</a:t>
            </a:r>
            <a:endParaRPr/>
          </a:p>
          <a:p>
            <a:pPr indent="-311150" lvl="0" marL="457200" rtl="0" algn="l">
              <a:spcBef>
                <a:spcPts val="0"/>
              </a:spcBef>
              <a:spcAft>
                <a:spcPts val="0"/>
              </a:spcAft>
              <a:buSzPts val="1300"/>
              <a:buChar char="●"/>
            </a:pPr>
            <a:r>
              <a:rPr lang="en-GB"/>
              <a:t>Logs: logs du serveur nginx, firewall (ufw)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Merci.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Presentation</a:t>
            </a:r>
            <a:endParaRPr sz="1000"/>
          </a:p>
        </p:txBody>
      </p:sp>
      <p:pic>
        <p:nvPicPr>
          <p:cNvPr id="198" name="Google Shape;198;p20"/>
          <p:cNvPicPr preferRelativeResize="0"/>
          <p:nvPr/>
        </p:nvPicPr>
        <p:blipFill rotWithShape="1">
          <a:blip r:embed="rId3">
            <a:alphaModFix/>
          </a:blip>
          <a:srcRect b="1867" l="0" r="0" t="1867"/>
          <a:stretch/>
        </p:blipFill>
        <p:spPr>
          <a:xfrm>
            <a:off x="830400" y="2091180"/>
            <a:ext cx="2501200" cy="1267838"/>
          </a:xfrm>
          <a:prstGeom prst="rect">
            <a:avLst/>
          </a:prstGeom>
          <a:noFill/>
          <a:ln>
            <a:noFill/>
          </a:ln>
        </p:spPr>
      </p:pic>
      <p:sp>
        <p:nvSpPr>
          <p:cNvPr id="199" name="Google Shape;199;p20"/>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grpSp>
        <p:nvGrpSpPr>
          <p:cNvPr id="200" name="Google Shape;200;p20"/>
          <p:cNvGrpSpPr/>
          <p:nvPr/>
        </p:nvGrpSpPr>
        <p:grpSpPr>
          <a:xfrm>
            <a:off x="830400" y="3274596"/>
            <a:ext cx="2501700" cy="1353953"/>
            <a:chOff x="830400" y="3274596"/>
            <a:chExt cx="2501700" cy="1353953"/>
          </a:xfrm>
        </p:grpSpPr>
        <p:sp>
          <p:nvSpPr>
            <p:cNvPr id="201" name="Google Shape;201;p2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0"/>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Upload</a:t>
            </a:r>
            <a:endParaRPr sz="1000"/>
          </a:p>
        </p:txBody>
      </p:sp>
      <p:sp>
        <p:nvSpPr>
          <p:cNvPr id="204" name="Google Shape;204;p20"/>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Upload des fichiers source.</a:t>
            </a:r>
            <a:endParaRPr sz="800"/>
          </a:p>
        </p:txBody>
      </p:sp>
      <p:pic>
        <p:nvPicPr>
          <p:cNvPr id="205" name="Google Shape;205;p20"/>
          <p:cNvPicPr preferRelativeResize="0"/>
          <p:nvPr/>
        </p:nvPicPr>
        <p:blipFill rotWithShape="1">
          <a:blip r:embed="rId4">
            <a:alphaModFix/>
          </a:blip>
          <a:srcRect b="16207" l="0" r="0" t="16207"/>
          <a:stretch/>
        </p:blipFill>
        <p:spPr>
          <a:xfrm>
            <a:off x="3332867" y="3359013"/>
            <a:ext cx="2501196" cy="1267828"/>
          </a:xfrm>
          <a:prstGeom prst="rect">
            <a:avLst/>
          </a:prstGeom>
          <a:noFill/>
          <a:ln>
            <a:noFill/>
          </a:ln>
        </p:spPr>
      </p:pic>
      <p:sp>
        <p:nvSpPr>
          <p:cNvPr id="206" name="Google Shape;206;p20"/>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02 </a:t>
            </a:r>
            <a:endParaRPr b="1" sz="3000">
              <a:solidFill>
                <a:srgbClr val="FFFFFF"/>
              </a:solidFill>
              <a:latin typeface="Raleway"/>
              <a:ea typeface="Raleway"/>
              <a:cs typeface="Raleway"/>
              <a:sym typeface="Raleway"/>
            </a:endParaRPr>
          </a:p>
        </p:txBody>
      </p:sp>
      <p:grpSp>
        <p:nvGrpSpPr>
          <p:cNvPr id="207" name="Google Shape;207;p20"/>
          <p:cNvGrpSpPr/>
          <p:nvPr/>
        </p:nvGrpSpPr>
        <p:grpSpPr>
          <a:xfrm flipH="1" rot="10800000">
            <a:off x="3332867" y="2091171"/>
            <a:ext cx="2501700" cy="1353953"/>
            <a:chOff x="830400" y="3274596"/>
            <a:chExt cx="2501700" cy="1353953"/>
          </a:xfrm>
        </p:grpSpPr>
        <p:sp>
          <p:nvSpPr>
            <p:cNvPr id="208" name="Google Shape;208;p2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20"/>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Build</a:t>
            </a:r>
            <a:endParaRPr sz="1000"/>
          </a:p>
        </p:txBody>
      </p:sp>
      <p:sp>
        <p:nvSpPr>
          <p:cNvPr id="211" name="Google Shape;211;p20"/>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Build des fichiers source en un bundle web.</a:t>
            </a:r>
            <a:endParaRPr sz="800"/>
          </a:p>
        </p:txBody>
      </p:sp>
      <p:pic>
        <p:nvPicPr>
          <p:cNvPr id="212" name="Google Shape;212;p20"/>
          <p:cNvPicPr preferRelativeResize="0"/>
          <p:nvPr/>
        </p:nvPicPr>
        <p:blipFill rotWithShape="1">
          <a:blip r:embed="rId5">
            <a:alphaModFix/>
          </a:blip>
          <a:srcRect b="4938" l="0" r="0" t="4947"/>
          <a:stretch/>
        </p:blipFill>
        <p:spPr>
          <a:xfrm>
            <a:off x="5832591" y="2091175"/>
            <a:ext cx="2501198" cy="1267840"/>
          </a:xfrm>
          <a:prstGeom prst="rect">
            <a:avLst/>
          </a:prstGeom>
          <a:noFill/>
          <a:ln>
            <a:noFill/>
          </a:ln>
        </p:spPr>
      </p:pic>
      <p:sp>
        <p:nvSpPr>
          <p:cNvPr id="213" name="Google Shape;213;p20"/>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03 </a:t>
            </a:r>
            <a:endParaRPr b="1" sz="3000">
              <a:solidFill>
                <a:srgbClr val="FFFFFF"/>
              </a:solidFill>
              <a:latin typeface="Raleway"/>
              <a:ea typeface="Raleway"/>
              <a:cs typeface="Raleway"/>
              <a:sym typeface="Raleway"/>
            </a:endParaRPr>
          </a:p>
        </p:txBody>
      </p:sp>
      <p:grpSp>
        <p:nvGrpSpPr>
          <p:cNvPr id="214" name="Google Shape;214;p20"/>
          <p:cNvGrpSpPr/>
          <p:nvPr/>
        </p:nvGrpSpPr>
        <p:grpSpPr>
          <a:xfrm>
            <a:off x="5832591" y="3274596"/>
            <a:ext cx="2501700" cy="1353953"/>
            <a:chOff x="830400" y="3274596"/>
            <a:chExt cx="2501700" cy="1353953"/>
          </a:xfrm>
        </p:grpSpPr>
        <p:sp>
          <p:nvSpPr>
            <p:cNvPr id="215" name="Google Shape;215;p2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20"/>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Deploy</a:t>
            </a:r>
            <a:endParaRPr sz="1000"/>
          </a:p>
        </p:txBody>
      </p:sp>
      <p:sp>
        <p:nvSpPr>
          <p:cNvPr id="218" name="Google Shape;218;p20"/>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Déploiement du bundle sur l’IPFS.</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24" name="Google Shape;224;p21"/>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a:t>
            </a:r>
            <a:endParaRPr sz="1100"/>
          </a:p>
        </p:txBody>
      </p:sp>
      <p:pic>
        <p:nvPicPr>
          <p:cNvPr descr="shutterstock_429987889_edited.jpg" id="225" name="Google Shape;225;p21"/>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pic>
        <p:nvPicPr>
          <p:cNvPr id="226" name="Google Shape;226;p21"/>
          <p:cNvPicPr preferRelativeResize="0"/>
          <p:nvPr/>
        </p:nvPicPr>
        <p:blipFill>
          <a:blip r:embed="rId4">
            <a:alphaModFix/>
          </a:blip>
          <a:stretch>
            <a:fillRect/>
          </a:stretch>
        </p:blipFill>
        <p:spPr>
          <a:xfrm>
            <a:off x="-135550" y="493438"/>
            <a:ext cx="9418675" cy="44977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Organisation</a:t>
            </a:r>
            <a:endParaRPr/>
          </a:p>
        </p:txBody>
      </p:sp>
      <p:sp>
        <p:nvSpPr>
          <p:cNvPr id="232" name="Google Shape;232;p22"/>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33" name="Google Shape;233;p22"/>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Github</a:t>
            </a:r>
            <a:endParaRPr sz="1100"/>
          </a:p>
        </p:txBody>
      </p:sp>
      <p:sp>
        <p:nvSpPr>
          <p:cNvPr id="234" name="Google Shape;234;p22"/>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35" name="Google Shape;235;p22"/>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Reunions</a:t>
            </a:r>
            <a:endParaRPr sz="1100"/>
          </a:p>
        </p:txBody>
      </p:sp>
      <p:sp>
        <p:nvSpPr>
          <p:cNvPr id="236" name="Google Shape;236;p22"/>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37" name="Google Shape;237;p22"/>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Trello</a:t>
            </a:r>
            <a:endParaRPr sz="1100"/>
          </a:p>
        </p:txBody>
      </p:sp>
      <p:sp>
        <p:nvSpPr>
          <p:cNvPr id="238" name="Google Shape;238;p22"/>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39" name="Google Shape;239;p22"/>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TDD</a:t>
            </a:r>
            <a:endParaRPr sz="1100"/>
          </a:p>
        </p:txBody>
      </p:sp>
      <p:pic>
        <p:nvPicPr>
          <p:cNvPr id="240" name="Google Shape;240;p22"/>
          <p:cNvPicPr preferRelativeResize="0"/>
          <p:nvPr/>
        </p:nvPicPr>
        <p:blipFill>
          <a:blip r:embed="rId3">
            <a:alphaModFix/>
          </a:blip>
          <a:stretch>
            <a:fillRect/>
          </a:stretch>
        </p:blipFill>
        <p:spPr>
          <a:xfrm>
            <a:off x="2063589" y="2441150"/>
            <a:ext cx="2179325" cy="466175"/>
          </a:xfrm>
          <a:prstGeom prst="rect">
            <a:avLst/>
          </a:prstGeom>
          <a:noFill/>
          <a:ln>
            <a:noFill/>
          </a:ln>
        </p:spPr>
      </p:pic>
      <p:pic>
        <p:nvPicPr>
          <p:cNvPr id="241" name="Google Shape;241;p22"/>
          <p:cNvPicPr preferRelativeResize="0"/>
          <p:nvPr/>
        </p:nvPicPr>
        <p:blipFill>
          <a:blip r:embed="rId4">
            <a:alphaModFix/>
          </a:blip>
          <a:stretch>
            <a:fillRect/>
          </a:stretch>
        </p:blipFill>
        <p:spPr>
          <a:xfrm>
            <a:off x="5961450" y="2382250"/>
            <a:ext cx="2087276" cy="583974"/>
          </a:xfrm>
          <a:prstGeom prst="rect">
            <a:avLst/>
          </a:prstGeom>
          <a:noFill/>
          <a:ln>
            <a:noFill/>
          </a:ln>
        </p:spPr>
      </p:pic>
      <p:pic>
        <p:nvPicPr>
          <p:cNvPr id="242" name="Google Shape;242;p22"/>
          <p:cNvPicPr preferRelativeResize="0"/>
          <p:nvPr/>
        </p:nvPicPr>
        <p:blipFill>
          <a:blip r:embed="rId5">
            <a:alphaModFix/>
          </a:blip>
          <a:stretch>
            <a:fillRect/>
          </a:stretch>
        </p:blipFill>
        <p:spPr>
          <a:xfrm>
            <a:off x="2671612" y="3404082"/>
            <a:ext cx="1739438" cy="13648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Github</a:t>
            </a:r>
            <a:endParaRPr/>
          </a:p>
        </p:txBody>
      </p:sp>
      <p:sp>
        <p:nvSpPr>
          <p:cNvPr id="248" name="Google Shape;24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Issues</a:t>
            </a:r>
            <a:endParaRPr/>
          </a:p>
          <a:p>
            <a:pPr indent="-311150" lvl="0" marL="457200" rtl="0" algn="l">
              <a:spcBef>
                <a:spcPts val="0"/>
              </a:spcBef>
              <a:spcAft>
                <a:spcPts val="0"/>
              </a:spcAft>
              <a:buSzPts val="1300"/>
              <a:buChar char="●"/>
            </a:pPr>
            <a:r>
              <a:rPr lang="en-GB"/>
              <a:t>Review</a:t>
            </a:r>
            <a:endParaRPr/>
          </a:p>
          <a:p>
            <a:pPr indent="-311150" lvl="0" marL="457200" rtl="0" algn="l">
              <a:spcBef>
                <a:spcPts val="0"/>
              </a:spcBef>
              <a:spcAft>
                <a:spcPts val="0"/>
              </a:spcAft>
              <a:buSzPts val="1300"/>
              <a:buChar char="●"/>
            </a:pPr>
            <a:r>
              <a:rPr lang="en-GB"/>
              <a:t>Kanban (automatique)</a:t>
            </a:r>
            <a:endParaRPr/>
          </a:p>
          <a:p>
            <a:pPr indent="-311150" lvl="0" marL="457200" rtl="0" algn="l">
              <a:spcBef>
                <a:spcPts val="0"/>
              </a:spcBef>
              <a:spcAft>
                <a:spcPts val="0"/>
              </a:spcAft>
              <a:buSzPts val="1300"/>
              <a:buChar char="●"/>
            </a:pPr>
            <a:r>
              <a:rPr lang="en-GB"/>
              <a:t>CI/CD</a:t>
            </a:r>
            <a:endParaRPr/>
          </a:p>
        </p:txBody>
      </p:sp>
      <p:pic>
        <p:nvPicPr>
          <p:cNvPr id="249" name="Google Shape;249;p23"/>
          <p:cNvPicPr preferRelativeResize="0"/>
          <p:nvPr/>
        </p:nvPicPr>
        <p:blipFill>
          <a:blip r:embed="rId3">
            <a:alphaModFix/>
          </a:blip>
          <a:stretch>
            <a:fillRect/>
          </a:stretch>
        </p:blipFill>
        <p:spPr>
          <a:xfrm>
            <a:off x="3736300" y="1514175"/>
            <a:ext cx="4769475" cy="300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4"/>
          <p:cNvSpPr txBox="1"/>
          <p:nvPr>
            <p:ph type="title"/>
          </p:nvPr>
        </p:nvSpPr>
        <p:spPr>
          <a:xfrm>
            <a:off x="727650" y="567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Gantt</a:t>
            </a:r>
            <a:endParaRPr/>
          </a:p>
        </p:txBody>
      </p:sp>
      <p:pic>
        <p:nvPicPr>
          <p:cNvPr id="255" name="Google Shape;255;p24"/>
          <p:cNvPicPr preferRelativeResize="0"/>
          <p:nvPr/>
        </p:nvPicPr>
        <p:blipFill>
          <a:blip r:embed="rId3">
            <a:alphaModFix/>
          </a:blip>
          <a:stretch>
            <a:fillRect/>
          </a:stretch>
        </p:blipFill>
        <p:spPr>
          <a:xfrm>
            <a:off x="0" y="1575700"/>
            <a:ext cx="4353924" cy="3424900"/>
          </a:xfrm>
          <a:prstGeom prst="rect">
            <a:avLst/>
          </a:prstGeom>
          <a:noFill/>
          <a:ln>
            <a:noFill/>
          </a:ln>
        </p:spPr>
      </p:pic>
      <p:pic>
        <p:nvPicPr>
          <p:cNvPr id="256" name="Google Shape;256;p24"/>
          <p:cNvPicPr preferRelativeResize="0"/>
          <p:nvPr/>
        </p:nvPicPr>
        <p:blipFill>
          <a:blip r:embed="rId4">
            <a:alphaModFix/>
          </a:blip>
          <a:stretch>
            <a:fillRect/>
          </a:stretch>
        </p:blipFill>
        <p:spPr>
          <a:xfrm>
            <a:off x="4337550" y="1521425"/>
            <a:ext cx="4790076" cy="2438393"/>
          </a:xfrm>
          <a:prstGeom prst="rect">
            <a:avLst/>
          </a:prstGeom>
          <a:noFill/>
          <a:ln>
            <a:noFill/>
          </a:ln>
        </p:spPr>
      </p:pic>
      <p:pic>
        <p:nvPicPr>
          <p:cNvPr id="257" name="Google Shape;257;p24"/>
          <p:cNvPicPr preferRelativeResize="0"/>
          <p:nvPr/>
        </p:nvPicPr>
        <p:blipFill>
          <a:blip r:embed="rId5">
            <a:alphaModFix/>
          </a:blip>
          <a:stretch>
            <a:fillRect/>
          </a:stretch>
        </p:blipFill>
        <p:spPr>
          <a:xfrm>
            <a:off x="4337550" y="3996331"/>
            <a:ext cx="4822826" cy="10042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5"/>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Progress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DevOps</a:t>
            </a:r>
            <a:endParaRPr/>
          </a:p>
        </p:txBody>
      </p:sp>
      <p:sp>
        <p:nvSpPr>
          <p:cNvPr id="268" name="Google Shape;268;p26"/>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Le DevOps a fait partie </a:t>
            </a:r>
            <a:r>
              <a:rPr lang="en-GB" sz="1100"/>
              <a:t>intégrante</a:t>
            </a:r>
            <a:r>
              <a:rPr lang="en-GB" sz="1100"/>
              <a:t> pour </a:t>
            </a:r>
            <a:r>
              <a:rPr lang="en-GB" sz="1100"/>
              <a:t>démarrer</a:t>
            </a:r>
            <a:r>
              <a:rPr lang="en-GB" sz="1100"/>
              <a:t> le </a:t>
            </a:r>
            <a:r>
              <a:rPr lang="en-GB" sz="1100"/>
              <a:t>développement.</a:t>
            </a:r>
            <a:r>
              <a:rPr lang="en-GB" sz="1100"/>
              <a:t> </a:t>
            </a:r>
            <a:endParaRPr sz="1100"/>
          </a:p>
        </p:txBody>
      </p:sp>
      <p:sp>
        <p:nvSpPr>
          <p:cNvPr id="269" name="Google Shape;269;p26"/>
          <p:cNvSpPr txBox="1"/>
          <p:nvPr/>
        </p:nvSpPr>
        <p:spPr>
          <a:xfrm>
            <a:off x="730005" y="2817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Docker (file et compose)</a:t>
            </a:r>
            <a:endParaRPr/>
          </a:p>
        </p:txBody>
      </p:sp>
      <p:sp>
        <p:nvSpPr>
          <p:cNvPr id="270" name="Google Shape;270;p26"/>
          <p:cNvSpPr txBox="1"/>
          <p:nvPr/>
        </p:nvSpPr>
        <p:spPr>
          <a:xfrm>
            <a:off x="730005" y="3078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Github actions</a:t>
            </a:r>
            <a:endParaRPr/>
          </a:p>
        </p:txBody>
      </p:sp>
      <p:sp>
        <p:nvSpPr>
          <p:cNvPr id="271" name="Google Shape;271;p26"/>
          <p:cNvSpPr txBox="1"/>
          <p:nvPr/>
        </p:nvSpPr>
        <p:spPr>
          <a:xfrm>
            <a:off x="730005" y="3340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Pre-commit hooks (automate test launch)</a:t>
            </a:r>
            <a:endParaRPr/>
          </a:p>
        </p:txBody>
      </p:sp>
      <p:sp>
        <p:nvSpPr>
          <p:cNvPr id="272" name="Google Shape;272;p26"/>
          <p:cNvSpPr txBox="1"/>
          <p:nvPr/>
        </p:nvSpPr>
        <p:spPr>
          <a:xfrm>
            <a:off x="730005" y="3601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Procfile (Heroku)</a:t>
            </a:r>
            <a:endParaRPr sz="1000">
              <a:solidFill>
                <a:srgbClr val="000000"/>
              </a:solidFill>
              <a:latin typeface="Lato"/>
              <a:ea typeface="Lato"/>
              <a:cs typeface="Lato"/>
              <a:sym typeface="Lato"/>
            </a:endParaRPr>
          </a:p>
        </p:txBody>
      </p:sp>
      <p:sp>
        <p:nvSpPr>
          <p:cNvPr id="273" name="Google Shape;273;p26"/>
          <p:cNvSpPr txBox="1"/>
          <p:nvPr/>
        </p:nvSpPr>
        <p:spPr>
          <a:xfrm>
            <a:off x="730005" y="38626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Setup file (CLI)</a:t>
            </a:r>
            <a:endParaRPr/>
          </a:p>
        </p:txBody>
      </p:sp>
      <p:pic>
        <p:nvPicPr>
          <p:cNvPr id="274" name="Google Shape;274;p26"/>
          <p:cNvPicPr preferRelativeResize="0"/>
          <p:nvPr/>
        </p:nvPicPr>
        <p:blipFill rotWithShape="1">
          <a:blip r:embed="rId3">
            <a:alphaModFix/>
          </a:blip>
          <a:srcRect b="0" l="6286" r="6286" t="0"/>
          <a:stretch/>
        </p:blipFill>
        <p:spPr>
          <a:xfrm>
            <a:off x="5146750" y="1184600"/>
            <a:ext cx="1977667" cy="3262599"/>
          </a:xfrm>
          <a:prstGeom prst="rect">
            <a:avLst/>
          </a:prstGeom>
          <a:noFill/>
          <a:ln>
            <a:noFill/>
          </a:ln>
        </p:spPr>
      </p:pic>
      <p:pic>
        <p:nvPicPr>
          <p:cNvPr id="275" name="Google Shape;275;p26"/>
          <p:cNvPicPr preferRelativeResize="0"/>
          <p:nvPr/>
        </p:nvPicPr>
        <p:blipFill rotWithShape="1">
          <a:blip r:embed="rId4">
            <a:alphaModFix/>
          </a:blip>
          <a:srcRect b="0" l="5655" r="13313" t="0"/>
          <a:stretch/>
        </p:blipFill>
        <p:spPr>
          <a:xfrm>
            <a:off x="7172149" y="1184609"/>
            <a:ext cx="1971851" cy="1611565"/>
          </a:xfrm>
          <a:prstGeom prst="rect">
            <a:avLst/>
          </a:prstGeom>
          <a:noFill/>
          <a:ln>
            <a:noFill/>
          </a:ln>
        </p:spPr>
      </p:pic>
      <p:pic>
        <p:nvPicPr>
          <p:cNvPr id="276" name="Google Shape;276;p26"/>
          <p:cNvPicPr preferRelativeResize="0"/>
          <p:nvPr/>
        </p:nvPicPr>
        <p:blipFill rotWithShape="1">
          <a:blip r:embed="rId5">
            <a:alphaModFix/>
          </a:blip>
          <a:srcRect b="0" l="0" r="4177" t="0"/>
          <a:stretch/>
        </p:blipFill>
        <p:spPr>
          <a:xfrm>
            <a:off x="7172149" y="2835640"/>
            <a:ext cx="1971840" cy="1611560"/>
          </a:xfrm>
          <a:prstGeom prst="rect">
            <a:avLst/>
          </a:prstGeom>
          <a:noFill/>
          <a:ln>
            <a:noFill/>
          </a:ln>
        </p:spPr>
      </p:pic>
      <p:sp>
        <p:nvSpPr>
          <p:cNvPr id="277" name="Google Shape;277;p26"/>
          <p:cNvSpPr txBox="1"/>
          <p:nvPr/>
        </p:nvSpPr>
        <p:spPr>
          <a:xfrm>
            <a:off x="730005" y="41239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06    | </a:t>
            </a:r>
            <a:r>
              <a:rPr lang="en-GB" sz="1000">
                <a:solidFill>
                  <a:srgbClr val="53C6A1"/>
                </a:solidFill>
                <a:latin typeface="Lato"/>
                <a:ea typeface="Lato"/>
                <a:cs typeface="Lato"/>
                <a:sym typeface="Lato"/>
              </a:rPr>
              <a:t>   </a:t>
            </a:r>
            <a:r>
              <a:rPr lang="en-GB" sz="1000">
                <a:latin typeface="Lato"/>
                <a:ea typeface="Lato"/>
                <a:cs typeface="Lato"/>
                <a:sym typeface="Lato"/>
              </a:rPr>
              <a:t>Guidelines de code (editorconfig)</a:t>
            </a:r>
            <a:endParaRPr/>
          </a:p>
        </p:txBody>
      </p:sp>
      <p:sp>
        <p:nvSpPr>
          <p:cNvPr id="278" name="Google Shape;278;p26"/>
          <p:cNvSpPr txBox="1"/>
          <p:nvPr/>
        </p:nvSpPr>
        <p:spPr>
          <a:xfrm>
            <a:off x="730005" y="43852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07    | </a:t>
            </a:r>
            <a:r>
              <a:rPr lang="en-GB" sz="1000">
                <a:solidFill>
                  <a:srgbClr val="53C6A1"/>
                </a:solidFill>
                <a:latin typeface="Lato"/>
                <a:ea typeface="Lato"/>
                <a:cs typeface="Lato"/>
                <a:sym typeface="Lato"/>
              </a:rPr>
              <a:t>   </a:t>
            </a:r>
            <a:r>
              <a:rPr lang="en-GB" sz="1000">
                <a:latin typeface="Lato"/>
                <a:ea typeface="Lato"/>
                <a:cs typeface="Lato"/>
                <a:sym typeface="Lato"/>
              </a:rPr>
              <a:t>Code review avec Github</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